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nva Sans" panose="020B0604020202020204" charset="0"/>
      <p:regular r:id="rId8"/>
    </p:embeddedFont>
    <p:embeddedFont>
      <p:font typeface="Canva Sans Bold" panose="020B0604020202020204" charset="0"/>
      <p:regular r:id="rId9"/>
    </p:embeddedFont>
    <p:embeddedFont>
      <p:font typeface="DejaVu Serif" panose="020B0604020202020204" charset="0"/>
      <p:regular r:id="rId10"/>
    </p:embeddedFont>
    <p:embeddedFont>
      <p:font typeface="DejaVu Serif Bold" panose="020B0604020202020204" charset="0"/>
      <p:regular r:id="rId11"/>
    </p:embeddedFont>
    <p:embeddedFont>
      <p:font typeface="Noto Sans" panose="020B0502040504020204" pitchFamily="34" charset="0"/>
      <p:regular r:id="rId12"/>
    </p:embeddedFont>
    <p:embeddedFont>
      <p:font typeface="Noto Sans Bold" panose="020B0604020202020204" charset="0"/>
      <p:regular r:id="rId13"/>
    </p:embeddedFont>
    <p:embeddedFont>
      <p:font typeface="Noto Serif Display" panose="020B0604020202020204"/>
      <p:regular r:id="rId14"/>
    </p:embeddedFont>
    <p:embeddedFont>
      <p:font typeface="Noto Serif Display Bold" panose="020B0604020202020204"/>
      <p:regular r:id="rId15"/>
    </p:embeddedFont>
    <p:embeddedFont>
      <p:font typeface="Roboto" panose="020000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6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39" y="0"/>
            <a:ext cx="9776046" cy="6513290"/>
          </a:xfrm>
          <a:custGeom>
            <a:avLst/>
            <a:gdLst/>
            <a:ahLst/>
            <a:cxnLst/>
            <a:rect l="l" t="t" r="r" b="b"/>
            <a:pathLst>
              <a:path w="9776046" h="6513290">
                <a:moveTo>
                  <a:pt x="0" y="0"/>
                </a:moveTo>
                <a:lnTo>
                  <a:pt x="9776046" y="0"/>
                </a:lnTo>
                <a:lnTo>
                  <a:pt x="9776046" y="6513290"/>
                </a:lnTo>
                <a:lnTo>
                  <a:pt x="0" y="651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TextBox 3"/>
          <p:cNvSpPr txBox="1"/>
          <p:nvPr/>
        </p:nvSpPr>
        <p:spPr>
          <a:xfrm>
            <a:off x="9787086" y="350240"/>
            <a:ext cx="7763322" cy="3943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860"/>
              </a:lnSpc>
            </a:pPr>
            <a:r>
              <a:rPr lang="en-US" sz="11329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ΜΑΘΗΜΑ 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0" y="5111933"/>
            <a:ext cx="7763321" cy="88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3"/>
              </a:lnSpc>
            </a:pPr>
            <a:r>
              <a:rPr lang="en-US" sz="5045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Τι</a:t>
            </a:r>
            <a:r>
              <a:rPr lang="en-US" sz="5045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045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είν</a:t>
            </a:r>
            <a:r>
              <a:rPr lang="en-US" sz="5045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αι η Δυσλεξία;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24972" y="8027086"/>
            <a:ext cx="980061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ΚΑΡΑΣΤΑΤΗΡΑ ΜΙΡΑΝΤΑ:MSc Φιλόλογος</a:t>
            </a: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593282"/>
            <a:ext cx="17905818" cy="7297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Ορισμός</a:t>
            </a:r>
            <a:endParaRPr lang="en-US" sz="5199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l">
              <a:lnSpc>
                <a:spcPts val="6160"/>
              </a:lnSpc>
            </a:pPr>
            <a:r>
              <a:rPr lang="en-US" sz="4400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Οι</a:t>
            </a:r>
            <a:r>
              <a:rPr lang="en-US" sz="44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μα</a:t>
            </a:r>
            <a:r>
              <a:rPr lang="en-US" sz="4400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θησι</a:t>
            </a:r>
            <a:r>
              <a:rPr lang="en-US" sz="44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ακές δυσκολίες αναφέρονται σε δυσκολίες που επηρεάζουν τη διαδικασία μάθησης, ιδιαίτερα σε βασικές δεξιότητες όπως:</a:t>
            </a:r>
          </a:p>
          <a:p>
            <a:pPr algn="l">
              <a:lnSpc>
                <a:spcPts val="6160"/>
              </a:lnSpc>
            </a:pPr>
            <a:r>
              <a:rPr lang="en-US" sz="44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• α</a:t>
            </a:r>
            <a:r>
              <a:rPr lang="en-US" sz="4400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νάγνωση</a:t>
            </a:r>
            <a:endParaRPr lang="en-US" sz="4400" dirty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algn="l">
              <a:lnSpc>
                <a:spcPts val="6160"/>
              </a:lnSpc>
            </a:pPr>
            <a:r>
              <a:rPr lang="en-US" sz="44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• </a:t>
            </a:r>
            <a:r>
              <a:rPr lang="en-US" sz="4400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γρ</a:t>
            </a:r>
            <a:r>
              <a:rPr lang="en-US" sz="44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αφή</a:t>
            </a:r>
          </a:p>
          <a:p>
            <a:pPr algn="l">
              <a:lnSpc>
                <a:spcPts val="6160"/>
              </a:lnSpc>
            </a:pPr>
            <a:r>
              <a:rPr lang="en-US" sz="44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• </a:t>
            </a:r>
            <a:r>
              <a:rPr lang="en-US" sz="4400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ορθογρ</a:t>
            </a:r>
            <a:r>
              <a:rPr lang="en-US" sz="44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αφία</a:t>
            </a:r>
          </a:p>
          <a:p>
            <a:pPr algn="l">
              <a:lnSpc>
                <a:spcPts val="6160"/>
              </a:lnSpc>
            </a:pPr>
            <a:r>
              <a:rPr lang="en-US" sz="44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• κατα</a:t>
            </a:r>
            <a:r>
              <a:rPr lang="en-US" sz="4400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νόηση</a:t>
            </a:r>
            <a:r>
              <a:rPr lang="en-US" sz="44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κειμένου</a:t>
            </a:r>
            <a:endParaRPr lang="en-US" sz="4400" dirty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algn="ctr">
              <a:lnSpc>
                <a:spcPts val="7279"/>
              </a:lnSpc>
            </a:pPr>
            <a:endParaRPr lang="en-US" sz="4400" dirty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85226" y="8677910"/>
            <a:ext cx="894070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ΚΑΡΑΣΤΑΤΗΡΑ ΜΙΡΑΝΤΑ:MSc Φιλόλογος</a:t>
            </a: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68" y="0"/>
            <a:ext cx="5120226" cy="4114800"/>
          </a:xfrm>
          <a:custGeom>
            <a:avLst/>
            <a:gdLst/>
            <a:ahLst/>
            <a:cxnLst/>
            <a:rect l="l" t="t" r="r" b="b"/>
            <a:pathLst>
              <a:path w="5120226" h="4114800">
                <a:moveTo>
                  <a:pt x="0" y="0"/>
                </a:moveTo>
                <a:lnTo>
                  <a:pt x="5120226" y="0"/>
                </a:lnTo>
                <a:lnTo>
                  <a:pt x="5120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3" name="Group 3"/>
          <p:cNvGrpSpPr/>
          <p:nvPr/>
        </p:nvGrpSpPr>
        <p:grpSpPr>
          <a:xfrm>
            <a:off x="5477007" y="403004"/>
            <a:ext cx="12353199" cy="9471266"/>
            <a:chOff x="0" y="0"/>
            <a:chExt cx="7302266" cy="55986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302266" cy="5497087"/>
            </a:xfrm>
            <a:custGeom>
              <a:avLst/>
              <a:gdLst/>
              <a:ahLst/>
              <a:cxnLst/>
              <a:rect l="l" t="t" r="r" b="b"/>
              <a:pathLst>
                <a:path w="7302266" h="5497087">
                  <a:moveTo>
                    <a:pt x="0" y="0"/>
                  </a:moveTo>
                  <a:lnTo>
                    <a:pt x="7302266" y="0"/>
                  </a:lnTo>
                  <a:lnTo>
                    <a:pt x="7302266" y="5497087"/>
                  </a:lnTo>
                  <a:lnTo>
                    <a:pt x="0" y="5497087"/>
                  </a:lnTo>
                  <a:close/>
                </a:path>
              </a:pathLst>
            </a:custGeom>
            <a:solidFill>
              <a:srgbClr val="5DD586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7302266" cy="5598687"/>
            </a:xfrm>
            <a:custGeom>
              <a:avLst/>
              <a:gdLst/>
              <a:ahLst/>
              <a:cxnLst/>
              <a:rect l="l" t="t" r="r" b="b"/>
              <a:pathLst>
                <a:path w="7302266" h="5598687">
                  <a:moveTo>
                    <a:pt x="0" y="5497087"/>
                  </a:moveTo>
                  <a:lnTo>
                    <a:pt x="7302266" y="5497087"/>
                  </a:lnTo>
                  <a:lnTo>
                    <a:pt x="7175266" y="5598687"/>
                  </a:lnTo>
                  <a:cubicBezTo>
                    <a:pt x="7175266" y="5598687"/>
                    <a:pt x="6184666" y="5522487"/>
                    <a:pt x="6083066" y="5522487"/>
                  </a:cubicBezTo>
                  <a:lnTo>
                    <a:pt x="1219200" y="5522487"/>
                  </a:lnTo>
                  <a:cubicBezTo>
                    <a:pt x="1117600" y="5522487"/>
                    <a:pt x="127000" y="5598687"/>
                    <a:pt x="127000" y="5598687"/>
                  </a:cubicBezTo>
                  <a:lnTo>
                    <a:pt x="0" y="5497087"/>
                  </a:lnTo>
                  <a:lnTo>
                    <a:pt x="0" y="0"/>
                  </a:lnTo>
                  <a:lnTo>
                    <a:pt x="7302266" y="0"/>
                  </a:lnTo>
                  <a:lnTo>
                    <a:pt x="7302266" y="5497087"/>
                  </a:lnTo>
                  <a:lnTo>
                    <a:pt x="12700" y="5497087"/>
                  </a:lnTo>
                  <a:lnTo>
                    <a:pt x="12700" y="5484387"/>
                  </a:lnTo>
                  <a:lnTo>
                    <a:pt x="7289566" y="5484387"/>
                  </a:lnTo>
                  <a:lnTo>
                    <a:pt x="7289566" y="12700"/>
                  </a:lnTo>
                  <a:lnTo>
                    <a:pt x="12700" y="12700"/>
                  </a:lnTo>
                  <a:lnTo>
                    <a:pt x="12700" y="5497087"/>
                  </a:lnTo>
                </a:path>
              </a:pathLst>
            </a:custGeom>
            <a:solidFill>
              <a:srgbClr val="394C60">
                <a:alpha val="784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7302266" cy="5125612"/>
            </a:xfrm>
            <a:prstGeom prst="rect">
              <a:avLst/>
            </a:prstGeom>
          </p:spPr>
          <p:txBody>
            <a:bodyPr lIns="458336" tIns="458336" rIns="458336" bIns="458336" rtlCol="0" anchor="t"/>
            <a:lstStyle/>
            <a:p>
              <a:pPr algn="l">
                <a:lnSpc>
                  <a:spcPts val="6380"/>
                </a:lnSpc>
              </a:pPr>
              <a:r>
                <a:rPr lang="en-US" sz="4557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Σημαντική διευκρίνιση</a:t>
              </a:r>
            </a:p>
            <a:p>
              <a:pPr algn="l">
                <a:lnSpc>
                  <a:spcPts val="4420"/>
                </a:lnSpc>
              </a:pPr>
              <a:endParaRPr lang="en-US" sz="4557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algn="l">
                <a:lnSpc>
                  <a:spcPts val="4420"/>
                </a:lnSpc>
              </a:pPr>
              <a:endParaRPr lang="en-US" sz="4557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algn="l">
                <a:lnSpc>
                  <a:spcPts val="5680"/>
                </a:lnSpc>
              </a:pPr>
              <a:r>
                <a:rPr lang="en-US" sz="4057" b="1">
                  <a:solidFill>
                    <a:srgbClr val="000000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Οι μαθησιακές δυσκολίες:</a:t>
              </a:r>
            </a:p>
            <a:p>
              <a:pPr algn="l">
                <a:lnSpc>
                  <a:spcPts val="5680"/>
                </a:lnSpc>
              </a:pPr>
              <a:r>
                <a:rPr lang="en-US" sz="4057" b="1">
                  <a:solidFill>
                    <a:srgbClr val="000000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• δεν σχετίζονται με χαμηλή νοημοσύνη</a:t>
              </a:r>
            </a:p>
            <a:p>
              <a:pPr algn="l">
                <a:lnSpc>
                  <a:spcPts val="5680"/>
                </a:lnSpc>
              </a:pPr>
              <a:r>
                <a:rPr lang="en-US" sz="4057" b="1">
                  <a:solidFill>
                    <a:srgbClr val="000000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• δεν οφείλονται σε έλλειψη προσπάθειας</a:t>
              </a:r>
            </a:p>
            <a:p>
              <a:pPr algn="l">
                <a:lnSpc>
                  <a:spcPts val="5680"/>
                </a:lnSpc>
              </a:pPr>
              <a:r>
                <a:rPr lang="en-US" sz="4057" b="1">
                  <a:solidFill>
                    <a:srgbClr val="000000"/>
                  </a:solidFill>
                  <a:latin typeface="Noto Sans Bold"/>
                  <a:ea typeface="Noto Sans Bold"/>
                  <a:cs typeface="Noto Sans Bold"/>
                  <a:sym typeface="Noto Sans Bold"/>
                </a:rPr>
                <a:t> • εμφανίζονται σε μαθητές με φυσιολογική νοημοσύνη</a:t>
              </a:r>
            </a:p>
            <a:p>
              <a:pPr algn="l">
                <a:lnSpc>
                  <a:spcPts val="5680"/>
                </a:lnSpc>
              </a:pPr>
              <a:endParaRPr lang="en-US" sz="4057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21046"/>
            <a:ext cx="6356958" cy="7455731"/>
          </a:xfrm>
          <a:custGeom>
            <a:avLst/>
            <a:gdLst/>
            <a:ahLst/>
            <a:cxnLst/>
            <a:rect l="l" t="t" r="r" b="b"/>
            <a:pathLst>
              <a:path w="6356958" h="7455731">
                <a:moveTo>
                  <a:pt x="0" y="0"/>
                </a:moveTo>
                <a:lnTo>
                  <a:pt x="6356958" y="0"/>
                </a:lnTo>
                <a:lnTo>
                  <a:pt x="6356958" y="7455731"/>
                </a:lnTo>
                <a:lnTo>
                  <a:pt x="0" y="7455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42" r="-8642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TextBox 3"/>
          <p:cNvSpPr txBox="1"/>
          <p:nvPr/>
        </p:nvSpPr>
        <p:spPr>
          <a:xfrm>
            <a:off x="6356958" y="1262427"/>
            <a:ext cx="10773429" cy="5285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5"/>
              </a:lnSpc>
              <a:spcBef>
                <a:spcPct val="0"/>
              </a:spcBef>
            </a:pPr>
            <a:r>
              <a:rPr lang="en-US" sz="4296" b="1">
                <a:solidFill>
                  <a:srgbClr val="00000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Πού εμφανίζονται συχνότερα</a:t>
            </a:r>
          </a:p>
          <a:p>
            <a:pPr algn="ctr">
              <a:lnSpc>
                <a:spcPts val="6015"/>
              </a:lnSpc>
              <a:spcBef>
                <a:spcPct val="0"/>
              </a:spcBef>
            </a:pPr>
            <a:r>
              <a:rPr lang="en-US" sz="4296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Στο μάθημα της Γλώσσας οι μαθητές μπορεί να δυσκολεύονται:</a:t>
            </a:r>
          </a:p>
          <a:p>
            <a:pPr algn="ctr">
              <a:lnSpc>
                <a:spcPts val="6015"/>
              </a:lnSpc>
              <a:spcBef>
                <a:spcPct val="0"/>
              </a:spcBef>
            </a:pPr>
            <a:r>
              <a:rPr lang="en-US" sz="4296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• στην ανάγνωση</a:t>
            </a:r>
          </a:p>
          <a:p>
            <a:pPr algn="ctr">
              <a:lnSpc>
                <a:spcPts val="6015"/>
              </a:lnSpc>
              <a:spcBef>
                <a:spcPct val="0"/>
              </a:spcBef>
            </a:pPr>
            <a:r>
              <a:rPr lang="en-US" sz="4296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• στην κατανόηση κειμένου</a:t>
            </a:r>
          </a:p>
          <a:p>
            <a:pPr algn="ctr">
              <a:lnSpc>
                <a:spcPts val="6015"/>
              </a:lnSpc>
              <a:spcBef>
                <a:spcPct val="0"/>
              </a:spcBef>
            </a:pPr>
            <a:r>
              <a:rPr lang="en-US" sz="4296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• στην ορθογραφία</a:t>
            </a:r>
          </a:p>
          <a:p>
            <a:pPr algn="ctr">
              <a:lnSpc>
                <a:spcPts val="6015"/>
              </a:lnSpc>
              <a:spcBef>
                <a:spcPct val="0"/>
              </a:spcBef>
            </a:pPr>
            <a:r>
              <a:rPr lang="en-US" sz="4296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• στην παραγωγή γραπτού λόγου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8877" y="7496387"/>
            <a:ext cx="894070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ΚΑΡΑΣΤΑΤΗΡΑ ΜΙΡΑΝΤΑ:MSc Φιλόλογος</a:t>
            </a: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98635" y="200639"/>
            <a:ext cx="14588059" cy="8229600"/>
          </a:xfrm>
          <a:custGeom>
            <a:avLst/>
            <a:gdLst/>
            <a:ahLst/>
            <a:cxnLst/>
            <a:rect l="l" t="t" r="r" b="b"/>
            <a:pathLst>
              <a:path w="14588059" h="8229600">
                <a:moveTo>
                  <a:pt x="0" y="0"/>
                </a:moveTo>
                <a:lnTo>
                  <a:pt x="14588059" y="0"/>
                </a:lnTo>
                <a:lnTo>
                  <a:pt x="1458805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1803" b="-41803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TextBox 3"/>
          <p:cNvSpPr txBox="1"/>
          <p:nvPr/>
        </p:nvSpPr>
        <p:spPr>
          <a:xfrm>
            <a:off x="2973162" y="914400"/>
            <a:ext cx="14106330" cy="706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4"/>
              </a:lnSpc>
              <a:spcBef>
                <a:spcPct val="0"/>
              </a:spcBef>
            </a:pPr>
            <a:r>
              <a:rPr lang="en-US" sz="5746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Παράδειγμα από τη σχολική τάξη</a:t>
            </a:r>
          </a:p>
          <a:p>
            <a:pPr algn="ctr">
              <a:lnSpc>
                <a:spcPts val="8044"/>
              </a:lnSpc>
              <a:spcBef>
                <a:spcPct val="0"/>
              </a:spcBef>
            </a:pPr>
            <a:r>
              <a:rPr lang="en-US" sz="574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Ένας μαθητής μπορεί:</a:t>
            </a:r>
          </a:p>
          <a:p>
            <a:pPr algn="ctr">
              <a:lnSpc>
                <a:spcPts val="8044"/>
              </a:lnSpc>
              <a:spcBef>
                <a:spcPct val="0"/>
              </a:spcBef>
            </a:pPr>
            <a:r>
              <a:rPr lang="en-US" sz="574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 να κατανοεί προφορικά το κείμενο</a:t>
            </a:r>
          </a:p>
          <a:p>
            <a:pPr algn="ctr">
              <a:lnSpc>
                <a:spcPts val="8044"/>
              </a:lnSpc>
              <a:spcBef>
                <a:spcPct val="0"/>
              </a:spcBef>
            </a:pPr>
            <a:r>
              <a:rPr lang="en-US" sz="574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• αλλά να δυσκολεύεται να το διαβάσει μόνος του</a:t>
            </a:r>
          </a:p>
          <a:p>
            <a:pPr algn="ctr">
              <a:lnSpc>
                <a:spcPts val="8044"/>
              </a:lnSpc>
              <a:spcBef>
                <a:spcPct val="0"/>
              </a:spcBef>
            </a:pPr>
            <a:r>
              <a:rPr lang="en-US" sz="574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• ή να δυσκολεύεται να οργανώσει τις ιδέες του στο γραπτό λόγο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01044" y="9191625"/>
            <a:ext cx="894070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ΚΑΡΑΣΤΑΤΗΡΑ ΜΙΡΑΝΤΑ:MSc Φιλόλογος</a:t>
            </a: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62755" y="1903273"/>
            <a:ext cx="15748458" cy="417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  <a:spcBef>
                <a:spcPct val="0"/>
              </a:spcBef>
            </a:pPr>
            <a:r>
              <a:rPr lang="en-US" sz="47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Σύνοψη</a:t>
            </a:r>
          </a:p>
          <a:p>
            <a:pPr algn="ctr">
              <a:lnSpc>
                <a:spcPts val="6666"/>
              </a:lnSpc>
              <a:spcBef>
                <a:spcPct val="0"/>
              </a:spcBef>
            </a:pPr>
            <a:r>
              <a:rPr lang="en-US" sz="47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Οι μαθησιακές δυσκολίες:</a:t>
            </a:r>
          </a:p>
          <a:p>
            <a:pPr algn="ctr">
              <a:lnSpc>
                <a:spcPts val="6666"/>
              </a:lnSpc>
              <a:spcBef>
                <a:spcPct val="0"/>
              </a:spcBef>
            </a:pPr>
            <a:r>
              <a:rPr lang="en-US" sz="47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• επηρεάζουν βασικές δεξιότητες μάθησης</a:t>
            </a:r>
          </a:p>
          <a:p>
            <a:pPr algn="ctr">
              <a:lnSpc>
                <a:spcPts val="6666"/>
              </a:lnSpc>
              <a:spcBef>
                <a:spcPct val="0"/>
              </a:spcBef>
            </a:pPr>
            <a:r>
              <a:rPr lang="en-US" sz="47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• εμφανίζονται συχνά στο μάθημα της Γλώσσας</a:t>
            </a:r>
          </a:p>
          <a:p>
            <a:pPr algn="ctr">
              <a:lnSpc>
                <a:spcPts val="6666"/>
              </a:lnSpc>
              <a:spcBef>
                <a:spcPct val="0"/>
              </a:spcBef>
            </a:pPr>
            <a:r>
              <a:rPr lang="en-US" sz="476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• χρειάζονται έγκαιρη αναγνώριση από τον εκπαιδευτικό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96029" y="8934767"/>
            <a:ext cx="894070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ΚΑΡΑΣΤΑΤΗΡΑ ΜΙΡΑΝΤΑ:MSc Φιλόλογος</a:t>
            </a: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187</Words>
  <Application>Microsoft Office PowerPoint</Application>
  <PresentationFormat>Προσαρμογή</PresentationFormat>
  <Paragraphs>36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8" baseType="lpstr">
      <vt:lpstr>Arial</vt:lpstr>
      <vt:lpstr>Calibri</vt:lpstr>
      <vt:lpstr>DejaVu Serif Bold</vt:lpstr>
      <vt:lpstr>DejaVu Serif</vt:lpstr>
      <vt:lpstr>Noto Serif Display</vt:lpstr>
      <vt:lpstr>Noto Sans Bold</vt:lpstr>
      <vt:lpstr>Noto Sans</vt:lpstr>
      <vt:lpstr>Roboto</vt:lpstr>
      <vt:lpstr>Canva Sans Bold</vt:lpstr>
      <vt:lpstr>Canva Sans</vt:lpstr>
      <vt:lpstr>Noto Serif Display Bold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 1</dc:title>
  <dc:creator>Καραστατήρα Μιράντα</dc:creator>
  <cp:lastModifiedBy>Καραστατήρα Μιράντα</cp:lastModifiedBy>
  <cp:revision>2</cp:revision>
  <dcterms:created xsi:type="dcterms:W3CDTF">2006-08-16T00:00:00Z</dcterms:created>
  <dcterms:modified xsi:type="dcterms:W3CDTF">2026-03-14T21:53:28Z</dcterms:modified>
  <dc:identifier>DAHD9UdoNxY</dc:identifier>
</cp:coreProperties>
</file>