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notesMasterIdLst>
    <p:notesMasterId r:id="rId9"/>
  </p:notesMasterIdLst>
  <p:sldIdLst>
    <p:sldId id="256" r:id="rId6"/>
    <p:sldId id="257" r:id="rId7"/>
    <p:sldId id="258" r:id="rId8"/>
  </p:sldIdLst>
  <p:sldSz cx="18288000" cy="10287000"/>
  <p:notesSz cx="6858000" cy="9144000"/>
  <p:embeddedFontLst>
    <p:embeddedFont>
      <p:font typeface="Canva Sans Bold" charset="1" panose="020B0803030501040103"/>
      <p:regular r:id="rId12"/>
    </p:embeddedFont>
    <p:embeddedFont>
      <p:font typeface="DejaVu Serif Bold" charset="1" panose="02060803050605020204"/>
      <p:regular r:id="rId14"/>
    </p:embeddedFont>
    <p:embeddedFont>
      <p:font typeface="Canva Sans" charset="1" panose="020B0503030501040103"/>
      <p:regular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2.xml" Type="http://schemas.openxmlformats.org/officeDocument/2006/relationships/theme"/><Relationship Id="rId11" Target="notesSlides/notesSlide1.xml" Type="http://schemas.openxmlformats.org/officeDocument/2006/relationships/notesSlide"/><Relationship Id="rId12" Target="fonts/font12.fntdata" Type="http://schemas.openxmlformats.org/officeDocument/2006/relationships/font"/><Relationship Id="rId13" Target="notesSlides/notesSlide2.xml" Type="http://schemas.openxmlformats.org/officeDocument/2006/relationships/notesSlide"/><Relationship Id="rId14" Target="fonts/font14.fntdata" Type="http://schemas.openxmlformats.org/officeDocument/2006/relationships/font"/><Relationship Id="rId15" Target="notesSlides/notesSlide3.xml" Type="http://schemas.openxmlformats.org/officeDocument/2006/relationships/notesSlide"/><Relationship Id="rId16" Target="fonts/font16.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notesMasters/notesMaster1.xml" Type="http://schemas.openxmlformats.org/officeDocument/2006/relationships/notesMaster"/></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1.7.2013</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notesSlide1.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Γεια σας! Είμαι η Μιράντα Καραστατήρα, Φιλόλογος, σχεδιάστρια εκπαιδευτικών σειρών και συγγραφέας οκτώ εξειδικευμένων βοηθημάτων για τις εκδόσεις Upbility.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2.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Καθ' όλη τη διάρκεια της καριέρας μου, το κύριο μέλημά μου είναι ένα: πώς μπορεί η θεωρία της Ειδικής Αγωγής να εφαρμοστεί στην τάξη του Γυμνασίου.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3.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p>
          <a:p>
            <a:r>
              <a:rPr lang="en-US"/>
              <a:t>Σε αυτό το μάθημα, δεν θα σας προσφέρω μόνο γνώσεις, αλλά θα μοιραστώ μαζί σας την εργαλειοθήκη μου. Θα ανακαλύψουμε πώς να απλοποιούμε τη γλώσσα, να δομούμε την έκθεση και να προσαρμόζουμε το υλικό μας, έτσι ώστε κανένας μαθητής να μην μένει πίσω. </a:t>
            </a:r>
          </a:p>
          <a:p>
            <a:r>
              <a:rPr lang="en-US"/>
              <a:t/>
            </a:r>
          </a:p>
          <a:p>
            <a:r>
              <a:rPr lang="en-US"/>
              <a:t>Ετοιμαστείτε για ένα ταξίδι από το "δεν καταλαβαίνω" στο "μπορώ να το κάνω". Ας ξεκινήσουμε!</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1.jpeg" Type="http://schemas.openxmlformats.org/officeDocument/2006/relationships/image"/><Relationship Id="rId4" Target="https://qlearn.gr/?post_type=courses&amp;p=23827" TargetMode="External" Type="http://schemas.openxmlformats.org/officeDocument/2006/relationships/hyperlink"/></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xml" Type="http://schemas.openxmlformats.org/officeDocument/2006/relationships/notesSlide"/><Relationship Id="rId3" Target="../media/image2.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A6A6A6"/>
        </a:solidFill>
      </p:bgPr>
    </p:bg>
    <p:spTree>
      <p:nvGrpSpPr>
        <p:cNvPr id="1" name=""/>
        <p:cNvGrpSpPr/>
        <p:nvPr/>
      </p:nvGrpSpPr>
      <p:grpSpPr>
        <a:xfrm>
          <a:off x="0" y="0"/>
          <a:ext cx="0" cy="0"/>
          <a:chOff x="0" y="0"/>
          <a:chExt cx="0" cy="0"/>
        </a:xfrm>
      </p:grpSpPr>
      <p:grpSp>
        <p:nvGrpSpPr>
          <p:cNvPr name="Group 2" id="2"/>
          <p:cNvGrpSpPr/>
          <p:nvPr/>
        </p:nvGrpSpPr>
        <p:grpSpPr>
          <a:xfrm rot="0">
            <a:off x="14533478" y="6532478"/>
            <a:ext cx="3754522" cy="3754522"/>
            <a:chOff x="0" y="0"/>
            <a:chExt cx="5006029" cy="5006029"/>
          </a:xfrm>
        </p:grpSpPr>
        <p:grpSp>
          <p:nvGrpSpPr>
            <p:cNvPr name="Group 3" id="3"/>
            <p:cNvGrpSpPr/>
            <p:nvPr/>
          </p:nvGrpSpPr>
          <p:grpSpPr>
            <a:xfrm rot="0">
              <a:off x="2503014" y="2503014"/>
              <a:ext cx="1251507" cy="1251507"/>
              <a:chOff x="0" y="0"/>
              <a:chExt cx="1913890" cy="1913890"/>
            </a:xfrm>
          </p:grpSpPr>
          <p:sp>
            <p:nvSpPr>
              <p:cNvPr name="Freeform 4" id="4"/>
              <p:cNvSpPr/>
              <p:nvPr/>
            </p:nvSpPr>
            <p:spPr>
              <a:xfrm flipH="false" flipV="false" rot="0">
                <a:off x="0" y="0"/>
                <a:ext cx="1913890" cy="1913890"/>
              </a:xfrm>
              <a:custGeom>
                <a:avLst/>
                <a:gdLst/>
                <a:ahLst/>
                <a:cxnLst/>
                <a:rect r="r" b="b" t="t" l="l"/>
                <a:pathLst>
                  <a:path h="1913890" w="1913890">
                    <a:moveTo>
                      <a:pt x="0" y="0"/>
                    </a:moveTo>
                    <a:lnTo>
                      <a:pt x="1913890" y="0"/>
                    </a:lnTo>
                    <a:lnTo>
                      <a:pt x="1913890" y="1913890"/>
                    </a:lnTo>
                    <a:lnTo>
                      <a:pt x="0" y="1913890"/>
                    </a:lnTo>
                    <a:close/>
                  </a:path>
                </a:pathLst>
              </a:custGeom>
              <a:gradFill rotWithShape="true">
                <a:gsLst>
                  <a:gs pos="0">
                    <a:srgbClr val="000000">
                      <a:alpha val="100000"/>
                    </a:srgbClr>
                  </a:gs>
                  <a:gs pos="100000">
                    <a:srgbClr val="C89116">
                      <a:alpha val="100000"/>
                    </a:srgbClr>
                  </a:gs>
                </a:gsLst>
                <a:lin ang="0"/>
              </a:gradFill>
            </p:spPr>
          </p:sp>
        </p:grpSp>
        <p:grpSp>
          <p:nvGrpSpPr>
            <p:cNvPr name="Group 5" id="5"/>
            <p:cNvGrpSpPr/>
            <p:nvPr/>
          </p:nvGrpSpPr>
          <p:grpSpPr>
            <a:xfrm rot="0">
              <a:off x="2503014" y="1251507"/>
              <a:ext cx="1251507" cy="1251507"/>
              <a:chOff x="0" y="0"/>
              <a:chExt cx="1913890" cy="1913890"/>
            </a:xfrm>
          </p:grpSpPr>
          <p:sp>
            <p:nvSpPr>
              <p:cNvPr name="Freeform 6" id="6"/>
              <p:cNvSpPr/>
              <p:nvPr/>
            </p:nvSpPr>
            <p:spPr>
              <a:xfrm flipH="false" flipV="false" rot="0">
                <a:off x="0" y="0"/>
                <a:ext cx="1913890" cy="1913890"/>
              </a:xfrm>
              <a:custGeom>
                <a:avLst/>
                <a:gdLst/>
                <a:ahLst/>
                <a:cxnLst/>
                <a:rect r="r" b="b" t="t" l="l"/>
                <a:pathLst>
                  <a:path h="1913890" w="1913890">
                    <a:moveTo>
                      <a:pt x="0" y="0"/>
                    </a:moveTo>
                    <a:lnTo>
                      <a:pt x="1913890" y="0"/>
                    </a:lnTo>
                    <a:lnTo>
                      <a:pt x="1913890" y="1913890"/>
                    </a:lnTo>
                    <a:lnTo>
                      <a:pt x="0" y="1913890"/>
                    </a:lnTo>
                    <a:close/>
                  </a:path>
                </a:pathLst>
              </a:custGeom>
              <a:gradFill rotWithShape="true">
                <a:gsLst>
                  <a:gs pos="0">
                    <a:srgbClr val="000000">
                      <a:alpha val="100000"/>
                    </a:srgbClr>
                  </a:gs>
                  <a:gs pos="100000">
                    <a:srgbClr val="C89116">
                      <a:alpha val="100000"/>
                    </a:srgbClr>
                  </a:gs>
                </a:gsLst>
                <a:lin ang="0"/>
              </a:gradFill>
            </p:spPr>
          </p:sp>
        </p:grpSp>
        <p:grpSp>
          <p:nvGrpSpPr>
            <p:cNvPr name="Group 7" id="7"/>
            <p:cNvGrpSpPr/>
            <p:nvPr/>
          </p:nvGrpSpPr>
          <p:grpSpPr>
            <a:xfrm rot="0">
              <a:off x="1251507" y="2503014"/>
              <a:ext cx="1251507" cy="1251507"/>
              <a:chOff x="0" y="0"/>
              <a:chExt cx="1913890" cy="1913890"/>
            </a:xfrm>
          </p:grpSpPr>
          <p:sp>
            <p:nvSpPr>
              <p:cNvPr name="Freeform 8" id="8"/>
              <p:cNvSpPr/>
              <p:nvPr/>
            </p:nvSpPr>
            <p:spPr>
              <a:xfrm flipH="false" flipV="false" rot="0">
                <a:off x="0" y="0"/>
                <a:ext cx="1913890" cy="1913890"/>
              </a:xfrm>
              <a:custGeom>
                <a:avLst/>
                <a:gdLst/>
                <a:ahLst/>
                <a:cxnLst/>
                <a:rect r="r" b="b" t="t" l="l"/>
                <a:pathLst>
                  <a:path h="1913890" w="1913890">
                    <a:moveTo>
                      <a:pt x="0" y="0"/>
                    </a:moveTo>
                    <a:lnTo>
                      <a:pt x="1913890" y="0"/>
                    </a:lnTo>
                    <a:lnTo>
                      <a:pt x="1913890" y="1913890"/>
                    </a:lnTo>
                    <a:lnTo>
                      <a:pt x="0" y="1913890"/>
                    </a:lnTo>
                    <a:close/>
                  </a:path>
                </a:pathLst>
              </a:custGeom>
              <a:gradFill rotWithShape="true">
                <a:gsLst>
                  <a:gs pos="0">
                    <a:srgbClr val="000000">
                      <a:alpha val="100000"/>
                    </a:srgbClr>
                  </a:gs>
                  <a:gs pos="100000">
                    <a:srgbClr val="C89116">
                      <a:alpha val="100000"/>
                    </a:srgbClr>
                  </a:gs>
                </a:gsLst>
                <a:lin ang="0"/>
              </a:gradFill>
            </p:spPr>
          </p:sp>
        </p:grpSp>
        <p:grpSp>
          <p:nvGrpSpPr>
            <p:cNvPr name="Group 9" id="9"/>
            <p:cNvGrpSpPr/>
            <p:nvPr/>
          </p:nvGrpSpPr>
          <p:grpSpPr>
            <a:xfrm rot="0">
              <a:off x="3754522" y="3754522"/>
              <a:ext cx="1251507" cy="1251507"/>
              <a:chOff x="0" y="0"/>
              <a:chExt cx="1913890" cy="1913890"/>
            </a:xfrm>
          </p:grpSpPr>
          <p:sp>
            <p:nvSpPr>
              <p:cNvPr name="Freeform 10" id="10"/>
              <p:cNvSpPr/>
              <p:nvPr/>
            </p:nvSpPr>
            <p:spPr>
              <a:xfrm flipH="false" flipV="false" rot="0">
                <a:off x="0" y="0"/>
                <a:ext cx="1913890" cy="1913890"/>
              </a:xfrm>
              <a:custGeom>
                <a:avLst/>
                <a:gdLst/>
                <a:ahLst/>
                <a:cxnLst/>
                <a:rect r="r" b="b" t="t" l="l"/>
                <a:pathLst>
                  <a:path h="1913890" w="1913890">
                    <a:moveTo>
                      <a:pt x="0" y="0"/>
                    </a:moveTo>
                    <a:lnTo>
                      <a:pt x="1913890" y="0"/>
                    </a:lnTo>
                    <a:lnTo>
                      <a:pt x="1913890" y="1913890"/>
                    </a:lnTo>
                    <a:lnTo>
                      <a:pt x="0" y="1913890"/>
                    </a:lnTo>
                    <a:close/>
                  </a:path>
                </a:pathLst>
              </a:custGeom>
              <a:gradFill rotWithShape="true">
                <a:gsLst>
                  <a:gs pos="0">
                    <a:srgbClr val="000000">
                      <a:alpha val="100000"/>
                    </a:srgbClr>
                  </a:gs>
                  <a:gs pos="100000">
                    <a:srgbClr val="C89116">
                      <a:alpha val="100000"/>
                    </a:srgbClr>
                  </a:gs>
                </a:gsLst>
                <a:lin ang="0"/>
              </a:gradFill>
            </p:spPr>
          </p:sp>
        </p:grpSp>
        <p:grpSp>
          <p:nvGrpSpPr>
            <p:cNvPr name="Group 11" id="11"/>
            <p:cNvGrpSpPr/>
            <p:nvPr/>
          </p:nvGrpSpPr>
          <p:grpSpPr>
            <a:xfrm rot="0">
              <a:off x="3754522" y="2503014"/>
              <a:ext cx="1251507" cy="1251507"/>
              <a:chOff x="0" y="0"/>
              <a:chExt cx="1913890" cy="1913890"/>
            </a:xfrm>
          </p:grpSpPr>
          <p:sp>
            <p:nvSpPr>
              <p:cNvPr name="Freeform 12" id="12"/>
              <p:cNvSpPr/>
              <p:nvPr/>
            </p:nvSpPr>
            <p:spPr>
              <a:xfrm flipH="false" flipV="false" rot="0">
                <a:off x="0" y="0"/>
                <a:ext cx="1913890" cy="1913890"/>
              </a:xfrm>
              <a:custGeom>
                <a:avLst/>
                <a:gdLst/>
                <a:ahLst/>
                <a:cxnLst/>
                <a:rect r="r" b="b" t="t" l="l"/>
                <a:pathLst>
                  <a:path h="1913890" w="1913890">
                    <a:moveTo>
                      <a:pt x="0" y="0"/>
                    </a:moveTo>
                    <a:lnTo>
                      <a:pt x="1913890" y="0"/>
                    </a:lnTo>
                    <a:lnTo>
                      <a:pt x="1913890" y="1913890"/>
                    </a:lnTo>
                    <a:lnTo>
                      <a:pt x="0" y="1913890"/>
                    </a:lnTo>
                    <a:close/>
                  </a:path>
                </a:pathLst>
              </a:custGeom>
              <a:gradFill rotWithShape="true">
                <a:gsLst>
                  <a:gs pos="0">
                    <a:srgbClr val="000000">
                      <a:alpha val="100000"/>
                    </a:srgbClr>
                  </a:gs>
                  <a:gs pos="100000">
                    <a:srgbClr val="C89116">
                      <a:alpha val="100000"/>
                    </a:srgbClr>
                  </a:gs>
                </a:gsLst>
                <a:lin ang="0"/>
              </a:gradFill>
            </p:spPr>
          </p:sp>
        </p:grpSp>
        <p:grpSp>
          <p:nvGrpSpPr>
            <p:cNvPr name="Group 13" id="13"/>
            <p:cNvGrpSpPr/>
            <p:nvPr/>
          </p:nvGrpSpPr>
          <p:grpSpPr>
            <a:xfrm rot="0">
              <a:off x="2503014" y="3754522"/>
              <a:ext cx="1251507" cy="1251507"/>
              <a:chOff x="0" y="0"/>
              <a:chExt cx="1913890" cy="1913890"/>
            </a:xfrm>
          </p:grpSpPr>
          <p:sp>
            <p:nvSpPr>
              <p:cNvPr name="Freeform 14" id="14"/>
              <p:cNvSpPr/>
              <p:nvPr/>
            </p:nvSpPr>
            <p:spPr>
              <a:xfrm flipH="false" flipV="false" rot="0">
                <a:off x="0" y="0"/>
                <a:ext cx="1913890" cy="1913890"/>
              </a:xfrm>
              <a:custGeom>
                <a:avLst/>
                <a:gdLst/>
                <a:ahLst/>
                <a:cxnLst/>
                <a:rect r="r" b="b" t="t" l="l"/>
                <a:pathLst>
                  <a:path h="1913890" w="1913890">
                    <a:moveTo>
                      <a:pt x="0" y="0"/>
                    </a:moveTo>
                    <a:lnTo>
                      <a:pt x="1913890" y="0"/>
                    </a:lnTo>
                    <a:lnTo>
                      <a:pt x="1913890" y="1913890"/>
                    </a:lnTo>
                    <a:lnTo>
                      <a:pt x="0" y="1913890"/>
                    </a:lnTo>
                    <a:close/>
                  </a:path>
                </a:pathLst>
              </a:custGeom>
              <a:gradFill rotWithShape="true">
                <a:gsLst>
                  <a:gs pos="0">
                    <a:srgbClr val="000000">
                      <a:alpha val="100000"/>
                    </a:srgbClr>
                  </a:gs>
                  <a:gs pos="100000">
                    <a:srgbClr val="C89116">
                      <a:alpha val="100000"/>
                    </a:srgbClr>
                  </a:gs>
                </a:gsLst>
                <a:lin ang="0"/>
              </a:gradFill>
            </p:spPr>
          </p:sp>
        </p:grpSp>
        <p:grpSp>
          <p:nvGrpSpPr>
            <p:cNvPr name="Group 15" id="15"/>
            <p:cNvGrpSpPr/>
            <p:nvPr/>
          </p:nvGrpSpPr>
          <p:grpSpPr>
            <a:xfrm rot="0">
              <a:off x="3754522" y="1251507"/>
              <a:ext cx="1251507" cy="1251507"/>
              <a:chOff x="0" y="0"/>
              <a:chExt cx="1913890" cy="1913890"/>
            </a:xfrm>
          </p:grpSpPr>
          <p:sp>
            <p:nvSpPr>
              <p:cNvPr name="Freeform 16" id="16"/>
              <p:cNvSpPr/>
              <p:nvPr/>
            </p:nvSpPr>
            <p:spPr>
              <a:xfrm flipH="false" flipV="false" rot="0">
                <a:off x="0" y="0"/>
                <a:ext cx="1913890" cy="1913890"/>
              </a:xfrm>
              <a:custGeom>
                <a:avLst/>
                <a:gdLst/>
                <a:ahLst/>
                <a:cxnLst/>
                <a:rect r="r" b="b" t="t" l="l"/>
                <a:pathLst>
                  <a:path h="1913890" w="1913890">
                    <a:moveTo>
                      <a:pt x="0" y="0"/>
                    </a:moveTo>
                    <a:lnTo>
                      <a:pt x="1913890" y="0"/>
                    </a:lnTo>
                    <a:lnTo>
                      <a:pt x="1913890" y="1913890"/>
                    </a:lnTo>
                    <a:lnTo>
                      <a:pt x="0" y="1913890"/>
                    </a:lnTo>
                    <a:close/>
                  </a:path>
                </a:pathLst>
              </a:custGeom>
              <a:gradFill rotWithShape="true">
                <a:gsLst>
                  <a:gs pos="0">
                    <a:srgbClr val="000000">
                      <a:alpha val="100000"/>
                    </a:srgbClr>
                  </a:gs>
                  <a:gs pos="100000">
                    <a:srgbClr val="C89116">
                      <a:alpha val="100000"/>
                    </a:srgbClr>
                  </a:gs>
                </a:gsLst>
                <a:lin ang="0"/>
              </a:gradFill>
            </p:spPr>
          </p:sp>
        </p:grpSp>
        <p:grpSp>
          <p:nvGrpSpPr>
            <p:cNvPr name="Group 17" id="17"/>
            <p:cNvGrpSpPr/>
            <p:nvPr/>
          </p:nvGrpSpPr>
          <p:grpSpPr>
            <a:xfrm rot="0">
              <a:off x="1251507" y="3754522"/>
              <a:ext cx="1251507" cy="1251507"/>
              <a:chOff x="0" y="0"/>
              <a:chExt cx="1913890" cy="1913890"/>
            </a:xfrm>
          </p:grpSpPr>
          <p:sp>
            <p:nvSpPr>
              <p:cNvPr name="Freeform 18" id="18"/>
              <p:cNvSpPr/>
              <p:nvPr/>
            </p:nvSpPr>
            <p:spPr>
              <a:xfrm flipH="false" flipV="false" rot="0">
                <a:off x="0" y="0"/>
                <a:ext cx="1913890" cy="1913890"/>
              </a:xfrm>
              <a:custGeom>
                <a:avLst/>
                <a:gdLst/>
                <a:ahLst/>
                <a:cxnLst/>
                <a:rect r="r" b="b" t="t" l="l"/>
                <a:pathLst>
                  <a:path h="1913890" w="1913890">
                    <a:moveTo>
                      <a:pt x="0" y="0"/>
                    </a:moveTo>
                    <a:lnTo>
                      <a:pt x="1913890" y="0"/>
                    </a:lnTo>
                    <a:lnTo>
                      <a:pt x="1913890" y="1913890"/>
                    </a:lnTo>
                    <a:lnTo>
                      <a:pt x="0" y="1913890"/>
                    </a:lnTo>
                    <a:close/>
                  </a:path>
                </a:pathLst>
              </a:custGeom>
              <a:gradFill rotWithShape="true">
                <a:gsLst>
                  <a:gs pos="0">
                    <a:srgbClr val="000000">
                      <a:alpha val="100000"/>
                    </a:srgbClr>
                  </a:gs>
                  <a:gs pos="100000">
                    <a:srgbClr val="C89116">
                      <a:alpha val="100000"/>
                    </a:srgbClr>
                  </a:gs>
                </a:gsLst>
                <a:lin ang="0"/>
              </a:gradFill>
            </p:spPr>
          </p:sp>
        </p:grpSp>
        <p:grpSp>
          <p:nvGrpSpPr>
            <p:cNvPr name="Group 19" id="19"/>
            <p:cNvGrpSpPr/>
            <p:nvPr/>
          </p:nvGrpSpPr>
          <p:grpSpPr>
            <a:xfrm rot="0">
              <a:off x="3754522" y="0"/>
              <a:ext cx="1251507" cy="1251507"/>
              <a:chOff x="0" y="0"/>
              <a:chExt cx="1913890" cy="1913890"/>
            </a:xfrm>
          </p:grpSpPr>
          <p:sp>
            <p:nvSpPr>
              <p:cNvPr name="Freeform 20" id="20"/>
              <p:cNvSpPr/>
              <p:nvPr/>
            </p:nvSpPr>
            <p:spPr>
              <a:xfrm flipH="false" flipV="false" rot="0">
                <a:off x="0" y="0"/>
                <a:ext cx="1913890" cy="1913890"/>
              </a:xfrm>
              <a:custGeom>
                <a:avLst/>
                <a:gdLst/>
                <a:ahLst/>
                <a:cxnLst/>
                <a:rect r="r" b="b" t="t" l="l"/>
                <a:pathLst>
                  <a:path h="1913890" w="1913890">
                    <a:moveTo>
                      <a:pt x="0" y="0"/>
                    </a:moveTo>
                    <a:lnTo>
                      <a:pt x="1913890" y="0"/>
                    </a:lnTo>
                    <a:lnTo>
                      <a:pt x="1913890" y="1913890"/>
                    </a:lnTo>
                    <a:lnTo>
                      <a:pt x="0" y="1913890"/>
                    </a:lnTo>
                    <a:close/>
                  </a:path>
                </a:pathLst>
              </a:custGeom>
              <a:gradFill rotWithShape="true">
                <a:gsLst>
                  <a:gs pos="0">
                    <a:srgbClr val="000000">
                      <a:alpha val="100000"/>
                    </a:srgbClr>
                  </a:gs>
                  <a:gs pos="100000">
                    <a:srgbClr val="C89116">
                      <a:alpha val="100000"/>
                    </a:srgbClr>
                  </a:gs>
                </a:gsLst>
                <a:lin ang="0"/>
              </a:gradFill>
            </p:spPr>
          </p:sp>
        </p:grpSp>
        <p:grpSp>
          <p:nvGrpSpPr>
            <p:cNvPr name="Group 21" id="21"/>
            <p:cNvGrpSpPr/>
            <p:nvPr/>
          </p:nvGrpSpPr>
          <p:grpSpPr>
            <a:xfrm rot="0">
              <a:off x="0" y="3754522"/>
              <a:ext cx="1251507" cy="1251507"/>
              <a:chOff x="0" y="0"/>
              <a:chExt cx="1913890" cy="1913890"/>
            </a:xfrm>
          </p:grpSpPr>
          <p:sp>
            <p:nvSpPr>
              <p:cNvPr name="Freeform 22" id="22"/>
              <p:cNvSpPr/>
              <p:nvPr/>
            </p:nvSpPr>
            <p:spPr>
              <a:xfrm flipH="false" flipV="false" rot="0">
                <a:off x="0" y="0"/>
                <a:ext cx="1913890" cy="1913890"/>
              </a:xfrm>
              <a:custGeom>
                <a:avLst/>
                <a:gdLst/>
                <a:ahLst/>
                <a:cxnLst/>
                <a:rect r="r" b="b" t="t" l="l"/>
                <a:pathLst>
                  <a:path h="1913890" w="1913890">
                    <a:moveTo>
                      <a:pt x="0" y="0"/>
                    </a:moveTo>
                    <a:lnTo>
                      <a:pt x="1913890" y="0"/>
                    </a:lnTo>
                    <a:lnTo>
                      <a:pt x="1913890" y="1913890"/>
                    </a:lnTo>
                    <a:lnTo>
                      <a:pt x="0" y="1913890"/>
                    </a:lnTo>
                    <a:close/>
                  </a:path>
                </a:pathLst>
              </a:custGeom>
              <a:gradFill rotWithShape="true">
                <a:gsLst>
                  <a:gs pos="0">
                    <a:srgbClr val="000000">
                      <a:alpha val="100000"/>
                    </a:srgbClr>
                  </a:gs>
                  <a:gs pos="100000">
                    <a:srgbClr val="C89116">
                      <a:alpha val="100000"/>
                    </a:srgbClr>
                  </a:gs>
                </a:gsLst>
                <a:lin ang="0"/>
              </a:gradFill>
            </p:spPr>
          </p:sp>
        </p:grpSp>
        <p:grpSp>
          <p:nvGrpSpPr>
            <p:cNvPr name="Group 23" id="23"/>
            <p:cNvGrpSpPr/>
            <p:nvPr/>
          </p:nvGrpSpPr>
          <p:grpSpPr>
            <a:xfrm rot="0">
              <a:off x="2503014" y="1251507"/>
              <a:ext cx="1251507" cy="1251507"/>
              <a:chOff x="0" y="0"/>
              <a:chExt cx="1913890" cy="1913890"/>
            </a:xfrm>
          </p:grpSpPr>
          <p:sp>
            <p:nvSpPr>
              <p:cNvPr name="Freeform 24" id="24"/>
              <p:cNvSpPr/>
              <p:nvPr/>
            </p:nvSpPr>
            <p:spPr>
              <a:xfrm flipH="false" flipV="false" rot="0">
                <a:off x="0" y="0"/>
                <a:ext cx="1913890" cy="1913890"/>
              </a:xfrm>
              <a:custGeom>
                <a:avLst/>
                <a:gdLst/>
                <a:ahLst/>
                <a:cxnLst/>
                <a:rect r="r" b="b" t="t" l="l"/>
                <a:pathLst>
                  <a:path h="1913890" w="1913890">
                    <a:moveTo>
                      <a:pt x="0" y="0"/>
                    </a:moveTo>
                    <a:lnTo>
                      <a:pt x="1913890" y="0"/>
                    </a:lnTo>
                    <a:lnTo>
                      <a:pt x="1913890" y="1913890"/>
                    </a:lnTo>
                    <a:lnTo>
                      <a:pt x="0" y="1913890"/>
                    </a:lnTo>
                    <a:close/>
                  </a:path>
                </a:pathLst>
              </a:custGeom>
            </p:spPr>
          </p:sp>
        </p:grpSp>
      </p:grpSp>
      <p:sp>
        <p:nvSpPr>
          <p:cNvPr name="Freeform 25" id="25"/>
          <p:cNvSpPr/>
          <p:nvPr/>
        </p:nvSpPr>
        <p:spPr>
          <a:xfrm flipH="false" flipV="false" rot="0">
            <a:off x="8376637" y="5648463"/>
            <a:ext cx="4425090" cy="4425090"/>
          </a:xfrm>
          <a:custGeom>
            <a:avLst/>
            <a:gdLst/>
            <a:ahLst/>
            <a:cxnLst/>
            <a:rect r="r" b="b" t="t" l="l"/>
            <a:pathLst>
              <a:path h="4425090" w="4425090">
                <a:moveTo>
                  <a:pt x="0" y="0"/>
                </a:moveTo>
                <a:lnTo>
                  <a:pt x="4425090" y="0"/>
                </a:lnTo>
                <a:lnTo>
                  <a:pt x="4425090" y="4425090"/>
                </a:lnTo>
                <a:lnTo>
                  <a:pt x="0" y="4425090"/>
                </a:lnTo>
                <a:lnTo>
                  <a:pt x="0" y="0"/>
                </a:lnTo>
                <a:close/>
              </a:path>
            </a:pathLst>
          </a:custGeom>
          <a:blipFill>
            <a:blip r:embed="rId3"/>
            <a:stretch>
              <a:fillRect l="0" t="0" r="0" b="0"/>
            </a:stretch>
          </a:blipFill>
        </p:spPr>
      </p:sp>
      <p:sp>
        <p:nvSpPr>
          <p:cNvPr name="TextBox 26" id="26"/>
          <p:cNvSpPr txBox="true"/>
          <p:nvPr/>
        </p:nvSpPr>
        <p:spPr>
          <a:xfrm rot="0">
            <a:off x="1124245" y="1790233"/>
            <a:ext cx="15792571" cy="3858230"/>
          </a:xfrm>
          <a:prstGeom prst="rect">
            <a:avLst/>
          </a:prstGeom>
        </p:spPr>
        <p:txBody>
          <a:bodyPr anchor="t" rtlCol="false" tIns="0" lIns="0" bIns="0" rIns="0">
            <a:spAutoFit/>
          </a:bodyPr>
          <a:lstStyle/>
          <a:p>
            <a:pPr algn="l">
              <a:lnSpc>
                <a:spcPts val="8541"/>
              </a:lnSpc>
            </a:pPr>
            <a:r>
              <a:rPr lang="en-US" b="true" sz="6101" u="sng">
                <a:solidFill>
                  <a:srgbClr val="191B1C"/>
                </a:solidFill>
                <a:latin typeface="Canva Sans Bold"/>
                <a:ea typeface="Canva Sans Bold"/>
                <a:cs typeface="Canva Sans Bold"/>
                <a:sym typeface="Canva Sans Bold"/>
                <a:hlinkClick r:id="rId4" tooltip="https://qlearn.gr/?post_type=courses&amp;p=23827"/>
              </a:rPr>
              <a:t>Υποστήριξη μαθητών με μαθησιακές δυσκολίες στη Γλώσσα</a:t>
            </a:r>
          </a:p>
          <a:p>
            <a:pPr algn="l">
              <a:lnSpc>
                <a:spcPts val="8541"/>
              </a:lnSpc>
            </a:pPr>
            <a:r>
              <a:rPr lang="en-US" b="true" sz="6101" u="sng">
                <a:solidFill>
                  <a:srgbClr val="191B1C"/>
                </a:solidFill>
                <a:latin typeface="Canva Sans Bold"/>
                <a:ea typeface="Canva Sans Bold"/>
                <a:cs typeface="Canva Sans Bold"/>
                <a:sym typeface="Canva Sans Bold"/>
              </a:rPr>
              <a:t>με την  Μιράντα Καραστατήρα </a:t>
            </a:r>
          </a:p>
          <a:p>
            <a:pPr algn="l">
              <a:lnSpc>
                <a:spcPts val="5041"/>
              </a:lnSpc>
              <a:spcBef>
                <a:spcPct val="0"/>
              </a:spcBef>
            </a:pPr>
          </a:p>
        </p:txBody>
      </p:sp>
    </p:spTree>
  </p:cSld>
  <p:clrMapOvr>
    <a:masterClrMapping/>
  </p:clrMapOvr>
</p:sld>
</file>

<file path=ppt/slides/slide2.xml><?xml version="1.0" encoding="utf-8"?>
<p:sld xmlns:p="http://schemas.openxmlformats.org/presentationml/2006/main" xmlns:a="http://schemas.openxmlformats.org/drawingml/2006/main">
  <p:cSld>
    <p:bg>
      <p:bgPr>
        <a:solidFill>
          <a:srgbClr val="D9D9D9"/>
        </a:solidFill>
      </p:bgPr>
    </p:bg>
    <p:spTree>
      <p:nvGrpSpPr>
        <p:cNvPr id="1" name=""/>
        <p:cNvGrpSpPr/>
        <p:nvPr/>
      </p:nvGrpSpPr>
      <p:grpSpPr>
        <a:xfrm>
          <a:off x="0" y="0"/>
          <a:ext cx="0" cy="0"/>
          <a:chOff x="0" y="0"/>
          <a:chExt cx="0" cy="0"/>
        </a:xfrm>
      </p:grpSpPr>
      <p:sp>
        <p:nvSpPr>
          <p:cNvPr name="TextBox 2" id="2"/>
          <p:cNvSpPr txBox="true"/>
          <p:nvPr/>
        </p:nvSpPr>
        <p:spPr>
          <a:xfrm rot="0">
            <a:off x="5427227" y="1548884"/>
            <a:ext cx="8611939" cy="1288416"/>
          </a:xfrm>
          <a:prstGeom prst="rect">
            <a:avLst/>
          </a:prstGeom>
        </p:spPr>
        <p:txBody>
          <a:bodyPr anchor="t" rtlCol="false" tIns="0" lIns="0" bIns="0" rIns="0">
            <a:spAutoFit/>
          </a:bodyPr>
          <a:lstStyle/>
          <a:p>
            <a:pPr algn="ctr">
              <a:lnSpc>
                <a:spcPts val="10359"/>
              </a:lnSpc>
            </a:pPr>
            <a:r>
              <a:rPr lang="en-US" b="true" sz="7399">
                <a:gradFill>
                  <a:gsLst>
                    <a:gs pos="0">
                      <a:srgbClr val="000000">
                        <a:alpha val="100000"/>
                      </a:srgbClr>
                    </a:gs>
                    <a:gs pos="100000">
                      <a:srgbClr val="C89116">
                        <a:alpha val="100000"/>
                      </a:srgbClr>
                    </a:gs>
                  </a:gsLst>
                  <a:lin ang="0"/>
                </a:gradFill>
                <a:latin typeface="DejaVu Serif Bold"/>
                <a:ea typeface="DejaVu Serif Bold"/>
                <a:cs typeface="DejaVu Serif Bold"/>
                <a:sym typeface="DejaVu Serif Bold"/>
              </a:rPr>
              <a:t>Η εμπειρία μου </a:t>
            </a:r>
          </a:p>
        </p:txBody>
      </p:sp>
      <p:sp>
        <p:nvSpPr>
          <p:cNvPr name="TextBox 3" id="3"/>
          <p:cNvSpPr txBox="true"/>
          <p:nvPr/>
        </p:nvSpPr>
        <p:spPr>
          <a:xfrm rot="0">
            <a:off x="1693664" y="4638040"/>
            <a:ext cx="16594336" cy="3706495"/>
          </a:xfrm>
          <a:prstGeom prst="rect">
            <a:avLst/>
          </a:prstGeom>
        </p:spPr>
        <p:txBody>
          <a:bodyPr anchor="t" rtlCol="false" tIns="0" lIns="0" bIns="0" rIns="0">
            <a:spAutoFit/>
          </a:bodyPr>
          <a:lstStyle/>
          <a:p>
            <a:pPr algn="l" marL="1122679" indent="-561340" lvl="1">
              <a:lnSpc>
                <a:spcPts val="7279"/>
              </a:lnSpc>
              <a:buFont typeface="Arial"/>
              <a:buChar char="•"/>
            </a:pPr>
            <a:r>
              <a:rPr lang="en-US" b="true" sz="5199">
                <a:solidFill>
                  <a:srgbClr val="000000"/>
                </a:solidFill>
                <a:latin typeface="DejaVu Serif Bold"/>
                <a:ea typeface="DejaVu Serif Bold"/>
                <a:cs typeface="DejaVu Serif Bold"/>
                <a:sym typeface="DejaVu Serif Bold"/>
              </a:rPr>
              <a:t>Συγγραφέας 8 βοηθημάτων</a:t>
            </a:r>
          </a:p>
          <a:p>
            <a:pPr algn="l" marL="1122679" indent="-561340" lvl="1">
              <a:lnSpc>
                <a:spcPts val="7279"/>
              </a:lnSpc>
              <a:buFont typeface="Arial"/>
              <a:buChar char="•"/>
            </a:pPr>
            <a:r>
              <a:rPr lang="en-US" b="true" sz="5199">
                <a:solidFill>
                  <a:srgbClr val="000000"/>
                </a:solidFill>
                <a:latin typeface="DejaVu Serif Bold"/>
                <a:ea typeface="DejaVu Serif Bold"/>
                <a:cs typeface="DejaVu Serif Bold"/>
                <a:sym typeface="DejaVu Serif Bold"/>
              </a:rPr>
              <a:t>Σχεδιάστρια Εκπαιδευτικών Σειρών.</a:t>
            </a:r>
          </a:p>
          <a:p>
            <a:pPr algn="l" marL="1122679" indent="-561340" lvl="1">
              <a:lnSpc>
                <a:spcPts val="7279"/>
              </a:lnSpc>
              <a:buFont typeface="Arial"/>
              <a:buChar char="•"/>
            </a:pPr>
            <a:r>
              <a:rPr lang="en-US" b="true" sz="5199">
                <a:solidFill>
                  <a:srgbClr val="000000"/>
                </a:solidFill>
                <a:latin typeface="DejaVu Serif Bold"/>
                <a:ea typeface="DejaVu Serif Bold"/>
                <a:cs typeface="DejaVu Serif Bold"/>
                <a:sym typeface="DejaVu Serif Bold"/>
              </a:rPr>
              <a:t>Εξειδίκευση στη Δευτεροβάθμια Εκπαίδευση.</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D9D9D9"/>
        </a:solidFill>
      </p:bgPr>
    </p:bg>
    <p:spTree>
      <p:nvGrpSpPr>
        <p:cNvPr id="1" name=""/>
        <p:cNvGrpSpPr/>
        <p:nvPr/>
      </p:nvGrpSpPr>
      <p:grpSpPr>
        <a:xfrm>
          <a:off x="0" y="0"/>
          <a:ext cx="0" cy="0"/>
          <a:chOff x="0" y="0"/>
          <a:chExt cx="0" cy="0"/>
        </a:xfrm>
      </p:grpSpPr>
      <p:grpSp>
        <p:nvGrpSpPr>
          <p:cNvPr name="Group 2" id="2"/>
          <p:cNvGrpSpPr/>
          <p:nvPr/>
        </p:nvGrpSpPr>
        <p:grpSpPr>
          <a:xfrm rot="0">
            <a:off x="3467561" y="2446045"/>
            <a:ext cx="13748349" cy="5976103"/>
            <a:chOff x="0" y="0"/>
            <a:chExt cx="18331132" cy="7968137"/>
          </a:xfrm>
        </p:grpSpPr>
        <p:sp>
          <p:nvSpPr>
            <p:cNvPr name="TextBox 3" id="3"/>
            <p:cNvSpPr txBox="true"/>
            <p:nvPr/>
          </p:nvSpPr>
          <p:spPr>
            <a:xfrm rot="0">
              <a:off x="653696" y="95250"/>
              <a:ext cx="17677436" cy="2900195"/>
            </a:xfrm>
            <a:prstGeom prst="rect">
              <a:avLst/>
            </a:prstGeom>
          </p:spPr>
          <p:txBody>
            <a:bodyPr anchor="t" rtlCol="false" tIns="0" lIns="0" bIns="0" rIns="0">
              <a:spAutoFit/>
            </a:bodyPr>
            <a:lstStyle/>
            <a:p>
              <a:pPr algn="ctr">
                <a:lnSpc>
                  <a:spcPts val="8398"/>
                </a:lnSpc>
              </a:pPr>
              <a:r>
                <a:rPr lang="en-US" b="true" sz="7776" spc="-591">
                  <a:gradFill>
                    <a:gsLst>
                      <a:gs pos="0">
                        <a:srgbClr val="000000">
                          <a:alpha val="100000"/>
                        </a:srgbClr>
                      </a:gs>
                      <a:gs pos="100000">
                        <a:srgbClr val="C89116">
                          <a:alpha val="100000"/>
                        </a:srgbClr>
                      </a:gs>
                    </a:gsLst>
                    <a:lin ang="0"/>
                  </a:gradFill>
                  <a:latin typeface="Canva Sans Bold"/>
                  <a:ea typeface="Canva Sans Bold"/>
                  <a:cs typeface="Canva Sans Bold"/>
                  <a:sym typeface="Canva Sans Bold"/>
                </a:rPr>
                <a:t>Τι θα  πάρετε από αυτο το σεμινάριο:</a:t>
              </a:r>
            </a:p>
          </p:txBody>
        </p:sp>
        <p:sp>
          <p:nvSpPr>
            <p:cNvPr name="TextBox 4" id="4"/>
            <p:cNvSpPr txBox="true"/>
            <p:nvPr/>
          </p:nvSpPr>
          <p:spPr>
            <a:xfrm rot="0">
              <a:off x="0" y="4398267"/>
              <a:ext cx="18331132" cy="3569870"/>
            </a:xfrm>
            <a:prstGeom prst="rect">
              <a:avLst/>
            </a:prstGeom>
          </p:spPr>
          <p:txBody>
            <a:bodyPr anchor="t" rtlCol="false" tIns="0" lIns="0" bIns="0" rIns="0">
              <a:spAutoFit/>
            </a:bodyPr>
            <a:lstStyle/>
            <a:p>
              <a:pPr algn="l" marL="1005799" indent="-502899" lvl="1">
                <a:lnSpc>
                  <a:spcPts val="5124"/>
                </a:lnSpc>
                <a:buAutoNum type="arabicPeriod" startAt="1"/>
              </a:pPr>
              <a:r>
                <a:rPr lang="en-US" sz="4658" spc="698">
                  <a:solidFill>
                    <a:srgbClr val="000000"/>
                  </a:solidFill>
                  <a:latin typeface="Canva Sans"/>
                  <a:ea typeface="Canva Sans"/>
                  <a:cs typeface="Canva Sans"/>
                  <a:sym typeface="Canva Sans"/>
                </a:rPr>
                <a:t>ΕΤΟΙΜΑ PDF &amp; TEMPLATES</a:t>
              </a:r>
            </a:p>
            <a:p>
              <a:pPr algn="l">
                <a:lnSpc>
                  <a:spcPts val="5124"/>
                </a:lnSpc>
              </a:pPr>
            </a:p>
            <a:p>
              <a:pPr algn="l">
                <a:lnSpc>
                  <a:spcPts val="5497"/>
                </a:lnSpc>
              </a:pPr>
              <a:r>
                <a:rPr lang="en-US" sz="4658" spc="1062">
                  <a:solidFill>
                    <a:srgbClr val="000000"/>
                  </a:solidFill>
                  <a:latin typeface="Canva Sans"/>
                  <a:ea typeface="Canva Sans"/>
                  <a:cs typeface="Canva Sans"/>
                  <a:sym typeface="Canva Sans"/>
                </a:rPr>
                <a:t> 2.</a:t>
              </a:r>
              <a:r>
                <a:rPr lang="en-US" sz="4658" spc="1062">
                  <a:solidFill>
                    <a:srgbClr val="000000"/>
                  </a:solidFill>
                  <a:latin typeface="Canva Sans"/>
                  <a:ea typeface="Canva Sans"/>
                  <a:cs typeface="Canva Sans"/>
                  <a:sym typeface="Canva Sans"/>
                </a:rPr>
                <a:t>ΠΡΑΚΤΙΚΕΣ ΣΤΡΑΤΗΓΙΚΗΣ ΠΑΡΕΜΒΑΣΗΣ </a:t>
              </a:r>
            </a:p>
          </p:txBody>
        </p:sp>
      </p:grpSp>
      <p:sp>
        <p:nvSpPr>
          <p:cNvPr name="Freeform 5" id="5"/>
          <p:cNvSpPr/>
          <p:nvPr/>
        </p:nvSpPr>
        <p:spPr>
          <a:xfrm flipH="false" flipV="false" rot="0">
            <a:off x="273077" y="1936382"/>
            <a:ext cx="3850792" cy="3663066"/>
          </a:xfrm>
          <a:custGeom>
            <a:avLst/>
            <a:gdLst/>
            <a:ahLst/>
            <a:cxnLst/>
            <a:rect r="r" b="b" t="t" l="l"/>
            <a:pathLst>
              <a:path h="3663066" w="3850792">
                <a:moveTo>
                  <a:pt x="0" y="0"/>
                </a:moveTo>
                <a:lnTo>
                  <a:pt x="3850791" y="0"/>
                </a:lnTo>
                <a:lnTo>
                  <a:pt x="3850791" y="3663066"/>
                </a:lnTo>
                <a:lnTo>
                  <a:pt x="0" y="3663066"/>
                </a:lnTo>
                <a:lnTo>
                  <a:pt x="0" y="0"/>
                </a:lnTo>
                <a:close/>
              </a:path>
            </a:pathLst>
          </a:custGeom>
          <a:blipFill>
            <a:blip r:embed="rId3"/>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DAHD818UC9U</dc:identifier>
  <dcterms:modified xsi:type="dcterms:W3CDTF">2011-08-01T06:04:30Z</dcterms:modified>
  <cp:revision>1</cp:revision>
  <dc:title>Υποστήριξη μαθητών με μαθησιακές δυσκολίες στη Γλώσσα</dc:title>
</cp:coreProperties>
</file>